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2" r:id="rId4"/>
    <p:sldId id="263" r:id="rId5"/>
    <p:sldId id="259" r:id="rId6"/>
    <p:sldId id="257" r:id="rId7"/>
    <p:sldId id="256" r:id="rId8"/>
    <p:sldId id="260" r:id="rId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5D18BF-B678-46D8-BFAF-107B7CE4AEB1}" v="15" dt="2022-06-10T15:57:24.1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6" autoAdjust="0"/>
    <p:restoredTop sz="94660"/>
  </p:normalViewPr>
  <p:slideViewPr>
    <p:cSldViewPr snapToGrid="0">
      <p:cViewPr varScale="1">
        <p:scale>
          <a:sx n="74" d="100"/>
          <a:sy n="74" d="100"/>
        </p:scale>
        <p:origin x="2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F43B215-5F2F-4EE3-B856-20BED255CE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C16B46C-E74F-40BD-802C-2D9BB0E302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198FCFB-DDB9-4F04-91D8-09F17AFAF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5E1C-EB59-4244-AF65-357E682D8479}" type="datetimeFigureOut">
              <a:rPr lang="fi-FI" smtClean="0"/>
              <a:t>11.6.2022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873E72E-3453-4F73-9252-2958CA897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D133F19-9B39-45BC-96C3-81EB1F0B4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14A6B-09E7-4008-BC89-3588BF228F3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6672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5F86F6A-9B0F-44E5-9C6B-C5D7D79DA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55504271-812B-4BDC-81CE-824A793A67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19A8721-72FE-4BF6-B0D3-BA5FEA356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5E1C-EB59-4244-AF65-357E682D8479}" type="datetimeFigureOut">
              <a:rPr lang="fi-FI" smtClean="0"/>
              <a:t>11.6.2022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39E6F0A-E9C3-49B7-BE5F-4F7A9EFAB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C69C743-67EA-47AC-80EF-88E2B700C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14A6B-09E7-4008-BC89-3588BF228F3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0575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C1B903DC-D154-4CFC-A91F-F2FAF25897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F1E5746B-4313-447B-814C-A520C905C2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0B6D8AF-7054-4AA0-AB77-62D42CCF0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5E1C-EB59-4244-AF65-357E682D8479}" type="datetimeFigureOut">
              <a:rPr lang="fi-FI" smtClean="0"/>
              <a:t>11.6.2022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CE71F37-1720-4413-A378-C8824C3F7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1C2912D-FD95-4020-A494-A5BF318AA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14A6B-09E7-4008-BC89-3588BF228F3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0877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15868EA-F260-4481-B0C4-B608A2B6F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C5E2181-6761-4260-AA55-307E5F110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2095944-4C45-4011-B733-3F415A680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5E1C-EB59-4244-AF65-357E682D8479}" type="datetimeFigureOut">
              <a:rPr lang="fi-FI" smtClean="0"/>
              <a:t>11.6.2022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18A74F9-5825-4087-A641-A91D64B11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F48E566-DE6E-46D3-A812-F4F591A61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14A6B-09E7-4008-BC89-3588BF228F3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7319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66244E0-532F-487C-95C9-21402B387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D594BC9-F8DE-47D3-A8E2-C1B2E2772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A93EFAE-6207-4912-9F1F-61FF0D05F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5E1C-EB59-4244-AF65-357E682D8479}" type="datetimeFigureOut">
              <a:rPr lang="fi-FI" smtClean="0"/>
              <a:t>11.6.2022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BE9DED7-509E-4476-850C-8AF0E33A2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C5D1258-3494-4055-85F1-05D998E3B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14A6B-09E7-4008-BC89-3588BF228F3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6088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A2BB535-0E34-4194-A7E0-4387C2B27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590CFF7-5800-4E17-A1A1-51BC7B036B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E45C416-A55B-4B1A-9376-D3A4EF7EF3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6F6D702-D233-4DC4-AF0A-07D5A8716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5E1C-EB59-4244-AF65-357E682D8479}" type="datetimeFigureOut">
              <a:rPr lang="fi-FI" smtClean="0"/>
              <a:t>11.6.2022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F60A80F-4B39-4906-814B-1D22F3D74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BB2C3CE-873D-462B-B408-F43733E6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14A6B-09E7-4008-BC89-3588BF228F3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9915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D33393-7DD5-4CBE-A0F8-88EEB39BB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670ADFA-E9FE-4ACC-8B68-7131720F25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287571F-EAE6-4317-9E0C-EF5FF27733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7FA0C6AB-12C5-4DD6-B586-B37825BE79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B60E815-F51F-4AA3-BE5C-745EB2B239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93040BA5-0E73-4F00-A3ED-46B4EE464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5E1C-EB59-4244-AF65-357E682D8479}" type="datetimeFigureOut">
              <a:rPr lang="fi-FI" smtClean="0"/>
              <a:t>11.6.2022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7B5CF012-01C0-457C-910B-5F9B0E652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DD4BA50D-D45C-486C-9E56-D16BF755F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14A6B-09E7-4008-BC89-3588BF228F3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981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76FA997-3705-46D9-A6D1-09E2648EA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64FD0B7-C82C-46FF-9934-9C8DF4777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5E1C-EB59-4244-AF65-357E682D8479}" type="datetimeFigureOut">
              <a:rPr lang="fi-FI" smtClean="0"/>
              <a:t>11.6.2022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8378C79-5EC3-4C0F-B23B-9FD7D64DE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5B96E8D-E6AF-4927-96A3-06628F06D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14A6B-09E7-4008-BC89-3588BF228F3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2018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637BD89-155B-4A8A-A6F5-E584FBDAC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5E1C-EB59-4244-AF65-357E682D8479}" type="datetimeFigureOut">
              <a:rPr lang="fi-FI" smtClean="0"/>
              <a:t>11.6.2022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DBA4C20-2A54-40FB-8CD8-39833AC48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84D0871-EA58-44E4-8761-98D717E5E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14A6B-09E7-4008-BC89-3588BF228F3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97738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92AC7B-EB73-45BF-9C87-8608AEE2C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C9B37A9-A91E-467C-98C9-9B78F74AE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4239632-AC43-430B-BFD1-8F269FB7DB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E31EDCD-D5A6-43FF-8437-223ED613F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5E1C-EB59-4244-AF65-357E682D8479}" type="datetimeFigureOut">
              <a:rPr lang="fi-FI" smtClean="0"/>
              <a:t>11.6.2022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4C998AC-D3D2-473D-BCF6-EF7B14F10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67A3310-7A82-4144-BE97-1EEE01871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14A6B-09E7-4008-BC89-3588BF228F3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6530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A624533-F8FE-4767-BFA3-AFD564431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ABE5DD1A-F475-4525-A1BE-3A9E28A983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28A3ACB-1A81-4B4E-B46E-4CB0096E38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A5CC70F-661D-49FB-8F65-BBFDC1403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5E1C-EB59-4244-AF65-357E682D8479}" type="datetimeFigureOut">
              <a:rPr lang="fi-FI" smtClean="0"/>
              <a:t>11.6.2022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E1EA1C9-0637-4BD9-A8CF-01AE9854D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E5CEBD9-BA65-4FBC-BD41-2357DE2E3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14A6B-09E7-4008-BC89-3588BF228F3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3611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CACA9384-FE1D-4BCF-9B35-B8DE0BD51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93CF9BB-25AF-4A2B-A7E2-462621701B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87D3A7C-0F88-45AF-8D40-D7066C4CC4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15E1C-EB59-4244-AF65-357E682D8479}" type="datetimeFigureOut">
              <a:rPr lang="fi-FI" smtClean="0"/>
              <a:t>11.6.2022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038DEA1-03D1-4AD3-9252-6B5D080DDB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E8DC7F6-D531-4DB1-A8F5-779B717334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14A6B-09E7-4008-BC89-3588BF228F3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9874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geni.com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9E0115B8-04D0-41CC-96E6-6E1996B95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839" y="1234767"/>
            <a:ext cx="7927549" cy="437997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9C44E274-AC7E-43D4-96A2-38BB33AE63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0041" y="2767106"/>
            <a:ext cx="2880828" cy="3071906"/>
          </a:xfrm>
        </p:spPr>
        <p:txBody>
          <a:bodyPr anchor="t">
            <a:normAutofit/>
          </a:bodyPr>
          <a:lstStyle/>
          <a:p>
            <a:pPr algn="l"/>
            <a:r>
              <a:rPr lang="fi-FI" sz="4000">
                <a:solidFill>
                  <a:srgbClr val="FFFFFF"/>
                </a:solidFill>
              </a:rPr>
              <a:t>Sukukokous Hausjärvellä</a:t>
            </a:r>
            <a:br>
              <a:rPr lang="fi-FI" sz="4000">
                <a:solidFill>
                  <a:srgbClr val="FFFFFF"/>
                </a:solidFill>
              </a:rPr>
            </a:br>
            <a:r>
              <a:rPr lang="fi-FI" sz="4000">
                <a:solidFill>
                  <a:srgbClr val="FFFFFF"/>
                </a:solidFill>
              </a:rPr>
              <a:t>11.6.2022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572FAD0-94C4-452C-AFF9-8510635F03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042" y="806824"/>
            <a:ext cx="2919738" cy="1494117"/>
          </a:xfrm>
        </p:spPr>
        <p:txBody>
          <a:bodyPr anchor="b">
            <a:normAutofit/>
          </a:bodyPr>
          <a:lstStyle/>
          <a:p>
            <a:pPr algn="l"/>
            <a:r>
              <a:rPr lang="fi-FI" sz="2000" b="1">
                <a:solidFill>
                  <a:srgbClr val="FFFFFF"/>
                </a:solidFill>
              </a:rPr>
              <a:t>Geneettinen sukututkimus – kokemuksia</a:t>
            </a:r>
          </a:p>
          <a:p>
            <a:pPr algn="l"/>
            <a:r>
              <a:rPr lang="fi-FI" sz="2000" b="1">
                <a:solidFill>
                  <a:srgbClr val="FFFFFF"/>
                </a:solidFill>
              </a:rPr>
              <a:t>Hanna Linna-Varis</a:t>
            </a:r>
          </a:p>
        </p:txBody>
      </p:sp>
    </p:spTree>
    <p:extLst>
      <p:ext uri="{BB962C8B-B14F-4D97-AF65-F5344CB8AC3E}">
        <p14:creationId xmlns:p14="http://schemas.microsoft.com/office/powerpoint/2010/main" val="2413448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D619617A-4E0B-4A55-BC29-B42630B56373}"/>
              </a:ext>
            </a:extLst>
          </p:cNvPr>
          <p:cNvSpPr txBox="1"/>
          <p:nvPr/>
        </p:nvSpPr>
        <p:spPr>
          <a:xfrm>
            <a:off x="1394847" y="628233"/>
            <a:ext cx="814998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b="1" dirty="0"/>
              <a:t>Geneettistä sukututkimusta tarjoavia yrityksiä</a:t>
            </a:r>
          </a:p>
          <a:p>
            <a:endParaRPr lang="fi-FI" dirty="0"/>
          </a:p>
          <a:p>
            <a:r>
              <a:rPr lang="fi-FI" i="1" dirty="0">
                <a:solidFill>
                  <a:schemeClr val="accent6">
                    <a:lumMod val="50000"/>
                  </a:schemeClr>
                </a:solidFill>
              </a:rPr>
              <a:t>23andMe</a:t>
            </a:r>
          </a:p>
          <a:p>
            <a:endParaRPr lang="fi-FI" i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fi-FI" i="1" dirty="0" err="1">
                <a:solidFill>
                  <a:schemeClr val="accent6">
                    <a:lumMod val="50000"/>
                  </a:schemeClr>
                </a:solidFill>
              </a:rPr>
              <a:t>AncestryDNA</a:t>
            </a:r>
            <a:endParaRPr lang="fi-FI" i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fi-FI" i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fi-FI" i="1" dirty="0" err="1">
                <a:solidFill>
                  <a:schemeClr val="accent6">
                    <a:lumMod val="50000"/>
                  </a:schemeClr>
                </a:solidFill>
              </a:rPr>
              <a:t>Family</a:t>
            </a:r>
            <a:r>
              <a:rPr lang="fi-FI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i-FI" i="1" dirty="0" err="1">
                <a:solidFill>
                  <a:schemeClr val="accent6">
                    <a:lumMod val="50000"/>
                  </a:schemeClr>
                </a:solidFill>
              </a:rPr>
              <a:t>Tree</a:t>
            </a:r>
            <a:r>
              <a:rPr lang="fi-FI" i="1" dirty="0">
                <a:solidFill>
                  <a:schemeClr val="accent6">
                    <a:lumMod val="50000"/>
                  </a:schemeClr>
                </a:solidFill>
              </a:rPr>
              <a:t> DNA</a:t>
            </a:r>
          </a:p>
          <a:p>
            <a:endParaRPr lang="fi-FI" i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fi-FI" i="1" dirty="0">
                <a:solidFill>
                  <a:schemeClr val="accent6">
                    <a:lumMod val="50000"/>
                  </a:schemeClr>
                </a:solidFill>
              </a:rPr>
              <a:t>My  </a:t>
            </a:r>
            <a:r>
              <a:rPr lang="fi-FI" i="1" dirty="0" err="1">
                <a:solidFill>
                  <a:schemeClr val="accent6">
                    <a:lumMod val="50000"/>
                  </a:schemeClr>
                </a:solidFill>
              </a:rPr>
              <a:t>Heritage</a:t>
            </a:r>
            <a:endParaRPr lang="fi-FI" i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fi-FI" i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fi-FI" i="1" dirty="0">
                <a:solidFill>
                  <a:schemeClr val="accent6">
                    <a:lumMod val="50000"/>
                  </a:schemeClr>
                </a:solidFill>
              </a:rPr>
              <a:t>Ym.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F44E3FBF-8766-4B13-B5D7-70C086273EF4}"/>
              </a:ext>
            </a:extLst>
          </p:cNvPr>
          <p:cNvSpPr txBox="1"/>
          <p:nvPr/>
        </p:nvSpPr>
        <p:spPr>
          <a:xfrm>
            <a:off x="1394847" y="4125176"/>
            <a:ext cx="4850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Alan yritykset yleensä USA:ssa</a:t>
            </a:r>
          </a:p>
        </p:txBody>
      </p:sp>
      <p:sp>
        <p:nvSpPr>
          <p:cNvPr id="4" name="Puhekupla: Suorakulmio, kulmat pyöristettu 3">
            <a:extLst>
              <a:ext uri="{FF2B5EF4-FFF2-40B4-BE49-F238E27FC236}">
                <a16:creationId xmlns:a16="http://schemas.microsoft.com/office/drawing/2014/main" id="{20152C22-416B-4D0C-9041-D9EEA3710712}"/>
              </a:ext>
            </a:extLst>
          </p:cNvPr>
          <p:cNvSpPr/>
          <p:nvPr/>
        </p:nvSpPr>
        <p:spPr>
          <a:xfrm>
            <a:off x="4653420" y="1444606"/>
            <a:ext cx="5392454" cy="2680570"/>
          </a:xfrm>
          <a:prstGeom prst="wedgeRoundRectCallout">
            <a:avLst>
              <a:gd name="adj1" fmla="val -3411"/>
              <a:gd name="adj2" fmla="val 61098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accent6">
                    <a:lumMod val="50000"/>
                  </a:schemeClr>
                </a:solidFill>
              </a:rPr>
              <a:t>Sylkinäyte postitetaan tutkittavaksi. Jonkin ajan kuluttua saat linkin internet-sivulle, josta löytyy tiedot geeneistäsi tai mahdollisesti terveydestäsi. Eri firmat antavat tietoa eri näkökulmista. Hinnat vaihtelevat 40…250 e, riippuen analyysin tarkkuudesta. </a:t>
            </a:r>
          </a:p>
        </p:txBody>
      </p:sp>
      <p:sp>
        <p:nvSpPr>
          <p:cNvPr id="5" name="Puhekupla: Soikea 4">
            <a:extLst>
              <a:ext uri="{FF2B5EF4-FFF2-40B4-BE49-F238E27FC236}">
                <a16:creationId xmlns:a16="http://schemas.microsoft.com/office/drawing/2014/main" id="{680BF53F-BDAD-4646-B2EF-79DB7B347C7F}"/>
              </a:ext>
            </a:extLst>
          </p:cNvPr>
          <p:cNvSpPr/>
          <p:nvPr/>
        </p:nvSpPr>
        <p:spPr>
          <a:xfrm>
            <a:off x="1245031" y="4759890"/>
            <a:ext cx="4850969" cy="1653436"/>
          </a:xfrm>
          <a:prstGeom prst="wedgeEllipseCallout">
            <a:avLst>
              <a:gd name="adj1" fmla="val 58956"/>
              <a:gd name="adj2" fmla="val -3219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accent6">
                    <a:lumMod val="50000"/>
                  </a:schemeClr>
                </a:solidFill>
              </a:rPr>
              <a:t>Miehillä Y-kromosomi periytyy aina isältä pojalle. Äiti-linjaisesti voidaan tutkia vain mitokondrion DNA:n kautta. </a:t>
            </a:r>
          </a:p>
        </p:txBody>
      </p:sp>
      <p:pic>
        <p:nvPicPr>
          <p:cNvPr id="1026" name="Picture 2" descr="Hakuun Geeni liittyviä kuvia, arkistovalokuvia ja vektorikuvia |  Shutterstock">
            <a:extLst>
              <a:ext uri="{FF2B5EF4-FFF2-40B4-BE49-F238E27FC236}">
                <a16:creationId xmlns:a16="http://schemas.microsoft.com/office/drawing/2014/main" id="{9DDF2585-66CE-453D-BC73-39BC04A82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815" y="4400420"/>
            <a:ext cx="2381250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107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>
            <a:extLst>
              <a:ext uri="{FF2B5EF4-FFF2-40B4-BE49-F238E27FC236}">
                <a16:creationId xmlns:a16="http://schemas.microsoft.com/office/drawing/2014/main" id="{22CCE17F-1086-43CD-842C-8D34E2753E8F}"/>
              </a:ext>
            </a:extLst>
          </p:cNvPr>
          <p:cNvSpPr txBox="1"/>
          <p:nvPr/>
        </p:nvSpPr>
        <p:spPr>
          <a:xfrm>
            <a:off x="1253308" y="903814"/>
            <a:ext cx="89286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>
                <a:solidFill>
                  <a:schemeClr val="accent1">
                    <a:lumMod val="75000"/>
                  </a:schemeClr>
                </a:solidFill>
              </a:rPr>
              <a:t>Länsi-Suomessa yleisimmät Y DNA:n </a:t>
            </a:r>
            <a:r>
              <a:rPr lang="fi-FI" sz="2000" dirty="0" err="1">
                <a:solidFill>
                  <a:schemeClr val="accent1">
                    <a:lumMod val="75000"/>
                  </a:schemeClr>
                </a:solidFill>
              </a:rPr>
              <a:t>haploryhmät</a:t>
            </a:r>
            <a:r>
              <a:rPr lang="fi-FI" sz="2000" dirty="0">
                <a:solidFill>
                  <a:schemeClr val="accent1">
                    <a:lumMod val="75000"/>
                  </a:schemeClr>
                </a:solidFill>
              </a:rPr>
              <a:t> ovat N ja I (yhteensä yli 80 %).</a:t>
            </a:r>
          </a:p>
          <a:p>
            <a:endParaRPr lang="fi-FI" dirty="0"/>
          </a:p>
          <a:p>
            <a:endParaRPr lang="fi-FI" dirty="0"/>
          </a:p>
          <a:p>
            <a:r>
              <a:rPr lang="fi-FI" sz="2000" dirty="0">
                <a:solidFill>
                  <a:srgbClr val="FF0000"/>
                </a:solidFill>
              </a:rPr>
              <a:t>Naisilta löytyy laajempi kirjoa mitokondrio DNA:ta löytyy naisilta. Yleisyysjärjestys H, U, W, HV0+V, K ja X.  </a:t>
            </a:r>
          </a:p>
        </p:txBody>
      </p:sp>
      <p:sp>
        <p:nvSpPr>
          <p:cNvPr id="4" name="Räjähdys: 8 pistettä 3">
            <a:extLst>
              <a:ext uri="{FF2B5EF4-FFF2-40B4-BE49-F238E27FC236}">
                <a16:creationId xmlns:a16="http://schemas.microsoft.com/office/drawing/2014/main" id="{01BACA3A-47BB-421A-878F-7E79F4882F30}"/>
              </a:ext>
            </a:extLst>
          </p:cNvPr>
          <p:cNvSpPr/>
          <p:nvPr/>
        </p:nvSpPr>
        <p:spPr>
          <a:xfrm>
            <a:off x="2940676" y="2473474"/>
            <a:ext cx="6310648" cy="34290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b="1" dirty="0"/>
              <a:t>Mitä tällä tiedolla sitten tekee? </a:t>
            </a:r>
          </a:p>
          <a:p>
            <a:pPr algn="ctr"/>
            <a:r>
              <a:rPr lang="fi-FI" sz="2400" b="1" dirty="0"/>
              <a:t>Ei mitään, mutta….</a:t>
            </a:r>
          </a:p>
        </p:txBody>
      </p:sp>
    </p:spTree>
    <p:extLst>
      <p:ext uri="{BB962C8B-B14F-4D97-AF65-F5344CB8AC3E}">
        <p14:creationId xmlns:p14="http://schemas.microsoft.com/office/powerpoint/2010/main" val="1702308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677FEEF9-7145-40AD-9597-B06058CFD874}"/>
              </a:ext>
            </a:extLst>
          </p:cNvPr>
          <p:cNvSpPr txBox="1"/>
          <p:nvPr/>
        </p:nvSpPr>
        <p:spPr>
          <a:xfrm>
            <a:off x="648931" y="2438400"/>
            <a:ext cx="3505494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Geneettisiin sukututkimusohjelmistoihin liittyy yleensä hyvät työkalut: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- Helppo rakentaa sukupuita, sukupuut täydentävät itseään, kuvankäsittely/valokuvankorjausohjelmia käytettävissä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CFEA2CBE-6AAC-4069-B864-47635FE34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1483" y="925495"/>
            <a:ext cx="6019331" cy="1941233"/>
          </a:xfrm>
          <a:prstGeom prst="rect">
            <a:avLst/>
          </a:prstGeom>
          <a:effectLst/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01AA46E6-981B-4449-9765-9BC6A96B3F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1483" y="3087747"/>
            <a:ext cx="4812959" cy="303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05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D1351B37-32A4-4CEE-B573-CD8F41E51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053" y="380498"/>
            <a:ext cx="4724400" cy="539115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FB1D1425-DC43-421D-8394-50529AC0BC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9483" y="490035"/>
            <a:ext cx="4824457" cy="5281613"/>
          </a:xfrm>
          <a:prstGeom prst="rect">
            <a:avLst/>
          </a:prstGeom>
        </p:spPr>
      </p:pic>
      <p:sp>
        <p:nvSpPr>
          <p:cNvPr id="6" name="Suorakulmio 5">
            <a:extLst>
              <a:ext uri="{FF2B5EF4-FFF2-40B4-BE49-F238E27FC236}">
                <a16:creationId xmlns:a16="http://schemas.microsoft.com/office/drawing/2014/main" id="{CA59A238-B71C-4661-8555-FC3238E21F31}"/>
              </a:ext>
            </a:extLst>
          </p:cNvPr>
          <p:cNvSpPr/>
          <p:nvPr/>
        </p:nvSpPr>
        <p:spPr>
          <a:xfrm>
            <a:off x="782053" y="2646947"/>
            <a:ext cx="982579" cy="1925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A7B61C39-2127-478B-8E93-D191F3EA84B0}"/>
              </a:ext>
            </a:extLst>
          </p:cNvPr>
          <p:cNvSpPr/>
          <p:nvPr/>
        </p:nvSpPr>
        <p:spPr>
          <a:xfrm>
            <a:off x="5899483" y="4962998"/>
            <a:ext cx="1171018" cy="1925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EAA72584-3413-4421-AB18-4C6E440169E7}"/>
              </a:ext>
            </a:extLst>
          </p:cNvPr>
          <p:cNvSpPr/>
          <p:nvPr/>
        </p:nvSpPr>
        <p:spPr>
          <a:xfrm>
            <a:off x="5814642" y="2895600"/>
            <a:ext cx="982579" cy="1925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7035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9F9B31F5-3D6C-4B7F-AD18-113EB8E22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766" y="1058779"/>
            <a:ext cx="10940534" cy="479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739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799E63D-43EE-4CA7-BE93-B550C864B7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8AB7F76-92B4-4019-9EF2-B4807BFECA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04E5E7DE-C109-4F2D-A264-19C042BF4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562" y="252412"/>
            <a:ext cx="8524875" cy="63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523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31B80CCA-EA1A-4431-B459-665502E79EEA}"/>
              </a:ext>
            </a:extLst>
          </p:cNvPr>
          <p:cNvSpPr txBox="1"/>
          <p:nvPr/>
        </p:nvSpPr>
        <p:spPr>
          <a:xfrm>
            <a:off x="1116498" y="655128"/>
            <a:ext cx="4613919" cy="14996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900">
                <a:latin typeface="+mj-lt"/>
                <a:ea typeface="+mj-ea"/>
                <a:cs typeface="+mj-cs"/>
                <a:hlinkClick r:id="rId2"/>
              </a:rPr>
              <a:t>www.geni.com</a:t>
            </a:r>
            <a:endParaRPr lang="en-US" sz="290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900">
                <a:latin typeface="+mj-lt"/>
                <a:ea typeface="+mj-ea"/>
                <a:cs typeface="+mj-cs"/>
              </a:rPr>
              <a:t>Maailman sukupuu kehitteillä. Toimii.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F49CE81-B2F4-47B2-9D4A-886DCE0A84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7763256" y="73152"/>
            <a:chExt cx="1178966" cy="232963"/>
          </a:xfrm>
        </p:grpSpPr>
        <p:sp>
          <p:nvSpPr>
            <p:cNvPr id="18" name="Rectangle 64">
              <a:extLst>
                <a:ext uri="{FF2B5EF4-FFF2-40B4-BE49-F238E27FC236}">
                  <a16:creationId xmlns:a16="http://schemas.microsoft.com/office/drawing/2014/main" id="{4BE32177-3EAD-42DA-997C-8DAE1BFEE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6">
              <a:extLst>
                <a:ext uri="{FF2B5EF4-FFF2-40B4-BE49-F238E27FC236}">
                  <a16:creationId xmlns:a16="http://schemas.microsoft.com/office/drawing/2014/main" id="{A0DEE160-9825-4DB5-8188-911AC13EA7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4">
              <a:extLst>
                <a:ext uri="{FF2B5EF4-FFF2-40B4-BE49-F238E27FC236}">
                  <a16:creationId xmlns:a16="http://schemas.microsoft.com/office/drawing/2014/main" id="{9C5FEDB5-0AEE-40E4-9CA6-6718B956D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6">
              <a:extLst>
                <a:ext uri="{FF2B5EF4-FFF2-40B4-BE49-F238E27FC236}">
                  <a16:creationId xmlns:a16="http://schemas.microsoft.com/office/drawing/2014/main" id="{1A11DF2D-1D4B-45DA-906B-2A1F84C99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4">
              <a:extLst>
                <a:ext uri="{FF2B5EF4-FFF2-40B4-BE49-F238E27FC236}">
                  <a16:creationId xmlns:a16="http://schemas.microsoft.com/office/drawing/2014/main" id="{B6A5BAC0-9806-4124-A584-7F924A6589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6">
              <a:extLst>
                <a:ext uri="{FF2B5EF4-FFF2-40B4-BE49-F238E27FC236}">
                  <a16:creationId xmlns:a16="http://schemas.microsoft.com/office/drawing/2014/main" id="{A8F6BFA3-38BE-4F0A-94D9-EF0E6EA01A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4">
              <a:extLst>
                <a:ext uri="{FF2B5EF4-FFF2-40B4-BE49-F238E27FC236}">
                  <a16:creationId xmlns:a16="http://schemas.microsoft.com/office/drawing/2014/main" id="{BE6BCF21-959F-419E-BCA4-B20AF92EF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6">
              <a:extLst>
                <a:ext uri="{FF2B5EF4-FFF2-40B4-BE49-F238E27FC236}">
                  <a16:creationId xmlns:a16="http://schemas.microsoft.com/office/drawing/2014/main" id="{54B6E037-E222-42EB-9AEB-C45EF2090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id="{A0494426-372E-42B8-87E1-170F1B596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6">
              <a:extLst>
                <a:ext uri="{FF2B5EF4-FFF2-40B4-BE49-F238E27FC236}">
                  <a16:creationId xmlns:a16="http://schemas.microsoft.com/office/drawing/2014/main" id="{14DB5AB5-5D73-4375-8CF4-DF4B7A5D7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009B2A6E-6D36-4A9A-AFAA-CF4D85914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85DC0718-B29F-47A6-931F-F0EF9FA99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id="{AAED958D-AFCC-4BEF-818A-EFF7E41D17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C216DD5A-D1AE-429E-937E-456A50345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A845B253-9DEE-45AC-AADA-FAA6812C39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CE7B6CBF-757B-4B55-84CB-062B712D38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2CC28C7A-EF33-43D3-90CD-DCAC92546A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BC0C9DCF-F15B-4B7A-A16B-37B4335E6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4">
              <a:extLst>
                <a:ext uri="{FF2B5EF4-FFF2-40B4-BE49-F238E27FC236}">
                  <a16:creationId xmlns:a16="http://schemas.microsoft.com/office/drawing/2014/main" id="{94991FD1-406A-4958-87D4-8DFA9FEA4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6">
              <a:extLst>
                <a:ext uri="{FF2B5EF4-FFF2-40B4-BE49-F238E27FC236}">
                  <a16:creationId xmlns:a16="http://schemas.microsoft.com/office/drawing/2014/main" id="{5CD32F69-27AD-4088-877C-E2A40F8B0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Kuva 2">
            <a:extLst>
              <a:ext uri="{FF2B5EF4-FFF2-40B4-BE49-F238E27FC236}">
                <a16:creationId xmlns:a16="http://schemas.microsoft.com/office/drawing/2014/main" id="{445A9555-2CEC-4C50-8AB2-F700EAB353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9837" y="702391"/>
            <a:ext cx="5586942" cy="1871625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4A53FFEB-37F0-4F94-B684-DE681B10CB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204" y="3989124"/>
            <a:ext cx="5586942" cy="210907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2C34012A-C304-4F88-85AA-86AE15DC9C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9838" y="4107847"/>
            <a:ext cx="5586942" cy="1871625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A9243E8D-0CE3-4E2A-9DF0-564E4B1350C1}"/>
              </a:ext>
            </a:extLst>
          </p:cNvPr>
          <p:cNvSpPr txBox="1"/>
          <p:nvPr/>
        </p:nvSpPr>
        <p:spPr>
          <a:xfrm>
            <a:off x="1089837" y="2971599"/>
            <a:ext cx="5985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- suomalaiset ovat yleensä keskimäärin 11. serkkuja, väitetään</a:t>
            </a:r>
          </a:p>
        </p:txBody>
      </p:sp>
    </p:spTree>
    <p:extLst>
      <p:ext uri="{BB962C8B-B14F-4D97-AF65-F5344CB8AC3E}">
        <p14:creationId xmlns:p14="http://schemas.microsoft.com/office/powerpoint/2010/main" val="19742300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1578</TotalTime>
  <Words>175</Words>
  <Application>Microsoft Office PowerPoint</Application>
  <PresentationFormat>Laajakuva</PresentationFormat>
  <Paragraphs>29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Office-teema</vt:lpstr>
      <vt:lpstr>Sukukokous Hausjärvellä 11.6.2022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LINNA-VARIS HANNA</dc:creator>
  <cp:lastModifiedBy>LINNA-VARIS HANNA</cp:lastModifiedBy>
  <cp:revision>3</cp:revision>
  <dcterms:created xsi:type="dcterms:W3CDTF">2022-05-28T08:53:08Z</dcterms:created>
  <dcterms:modified xsi:type="dcterms:W3CDTF">2022-06-11T04:52:57Z</dcterms:modified>
</cp:coreProperties>
</file>